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508" r:id="rId2"/>
    <p:sldId id="559" r:id="rId3"/>
    <p:sldId id="560" r:id="rId4"/>
    <p:sldId id="561" r:id="rId5"/>
    <p:sldId id="562" r:id="rId6"/>
    <p:sldId id="563" r:id="rId7"/>
    <p:sldId id="564" r:id="rId8"/>
    <p:sldId id="565" r:id="rId9"/>
    <p:sldId id="566" r:id="rId10"/>
    <p:sldId id="567" r:id="rId11"/>
    <p:sldId id="568" r:id="rId12"/>
    <p:sldId id="570" r:id="rId13"/>
    <p:sldId id="571" r:id="rId14"/>
    <p:sldId id="594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9" r:id="rId28"/>
    <p:sldId id="588" r:id="rId29"/>
    <p:sldId id="590" r:id="rId30"/>
    <p:sldId id="585" r:id="rId31"/>
    <p:sldId id="586" r:id="rId32"/>
    <p:sldId id="587" r:id="rId33"/>
    <p:sldId id="591" r:id="rId34"/>
    <p:sldId id="592" r:id="rId35"/>
    <p:sldId id="595" r:id="rId36"/>
    <p:sldId id="593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3" pos="7151" userDrawn="1">
          <p15:clr>
            <a:srgbClr val="A4A3A4"/>
          </p15:clr>
        </p15:guide>
        <p15:guide id="4" orient="horz" pos="2886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17" userDrawn="1">
          <p15:clr>
            <a:srgbClr val="A4A3A4"/>
          </p15:clr>
        </p15:guide>
        <p15:guide id="7" orient="horz" pos="913" userDrawn="1">
          <p15:clr>
            <a:srgbClr val="A4A3A4"/>
          </p15:clr>
        </p15:guide>
        <p15:guide id="8" orient="horz" pos="3090" userDrawn="1">
          <p15:clr>
            <a:srgbClr val="A4A3A4"/>
          </p15:clr>
        </p15:guide>
        <p15:guide id="9" orient="horz" pos="1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400"/>
    <a:srgbClr val="FED400"/>
    <a:srgbClr val="0166C3"/>
    <a:srgbClr val="F96260"/>
    <a:srgbClr val="B3DB4D"/>
    <a:srgbClr val="4FDAB4"/>
    <a:srgbClr val="30C2EC"/>
    <a:srgbClr val="F09E55"/>
    <a:srgbClr val="03C4E3"/>
    <a:srgbClr val="00A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00"/>
    <p:restoredTop sz="91405"/>
  </p:normalViewPr>
  <p:slideViewPr>
    <p:cSldViewPr snapToGrid="0" snapToObjects="1" showGuides="1">
      <p:cViewPr varScale="1">
        <p:scale>
          <a:sx n="54" d="100"/>
          <a:sy n="54" d="100"/>
        </p:scale>
        <p:origin x="232" y="1544"/>
      </p:cViewPr>
      <p:guideLst>
        <p:guide orient="horz" pos="1593"/>
        <p:guide pos="506"/>
        <p:guide pos="7151"/>
        <p:guide orient="horz" pos="2886"/>
        <p:guide orient="horz" pos="3929"/>
        <p:guide pos="3817"/>
        <p:guide orient="horz" pos="913"/>
        <p:guide orient="horz" pos="3090"/>
        <p:guide orient="horz" pos="11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857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00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723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942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94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313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700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7428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345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566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401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43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863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061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33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886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553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353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902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05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7026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3011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solidFill>
            <a:srgbClr val="FED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1F8E0C4-3809-6040-84D2-5A9D664A0A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02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solidFill>
            <a:srgbClr val="FED4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l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7FE9913-BF15-E143-89B7-055072147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5434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4753" y="1505656"/>
            <a:ext cx="5291247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文本占位符 31">
            <a:extLst>
              <a:ext uri="{FF2B5EF4-FFF2-40B4-BE49-F238E27FC236}">
                <a16:creationId xmlns:a16="http://schemas.microsoft.com/office/drawing/2014/main" id="{D8CF130C-F1C6-9C4E-8286-3197C275F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53" y="467001"/>
            <a:ext cx="106855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16">
            <a:extLst>
              <a:ext uri="{FF2B5EF4-FFF2-40B4-BE49-F238E27FC236}">
                <a16:creationId xmlns:a16="http://schemas.microsoft.com/office/drawing/2014/main" id="{E20485E1-E141-AB43-8AE0-34B41429F7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3000" y="1505656"/>
            <a:ext cx="5291247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BAA737D4-73DA-FA43-86DC-F4EFC21F83A6}"/>
              </a:ext>
            </a:extLst>
          </p:cNvPr>
          <p:cNvSpPr/>
          <p:nvPr userDrawn="1"/>
        </p:nvSpPr>
        <p:spPr>
          <a:xfrm>
            <a:off x="0" y="6110868"/>
            <a:ext cx="12192000" cy="764595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44F75A-26EF-C944-B410-A8342C0876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45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4753" y="1505656"/>
            <a:ext cx="10679494" cy="444817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 marL="723900" indent="-2667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2pPr>
            <a:lvl3pPr marL="1234439" indent="-320039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3pPr>
            <a:lvl4pPr marL="17272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4pPr>
            <a:lvl5pPr marL="2184400" indent="-355600">
              <a:lnSpc>
                <a:spcPct val="130000"/>
              </a:lnSpc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6" name="文本占位符 31">
            <a:extLst>
              <a:ext uri="{FF2B5EF4-FFF2-40B4-BE49-F238E27FC236}">
                <a16:creationId xmlns:a16="http://schemas.microsoft.com/office/drawing/2014/main" id="{D8CF130C-F1C6-9C4E-8286-3197C275F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53" y="467001"/>
            <a:ext cx="106855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C7DAB82-19B7-AB49-B256-F638CFD31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24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38">
            <a:extLst>
              <a:ext uri="{FF2B5EF4-FFF2-40B4-BE49-F238E27FC236}">
                <a16:creationId xmlns:a16="http://schemas.microsoft.com/office/drawing/2014/main" id="{DE9C1D4D-C84B-A541-BE15-ED639C3E4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8653" y="1505656"/>
            <a:ext cx="10691694" cy="4229926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CEFFFB8-F688-894B-AB1B-633F6EAC82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73407CF-BA04-0363-3A14-01E82D4B72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C6E415-62F2-433C-47B3-52493B5566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747147" y="6508652"/>
            <a:ext cx="2743200" cy="365125"/>
          </a:xfrm>
        </p:spPr>
        <p:txBody>
          <a:bodyPr/>
          <a:lstStyle/>
          <a:p>
            <a:fld id="{F74CAA22-EAD9-ED40-9C14-C4771866EF40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03123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4" y="467001"/>
            <a:ext cx="3149460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2FBEC2F-857F-A646-8533-CA193C905ECB}"/>
              </a:ext>
            </a:extLst>
          </p:cNvPr>
          <p:cNvSpPr/>
          <p:nvPr userDrawn="1"/>
        </p:nvSpPr>
        <p:spPr>
          <a:xfrm>
            <a:off x="10734504" y="3265763"/>
            <a:ext cx="736600" cy="2674937"/>
          </a:xfrm>
          <a:prstGeom prst="rect">
            <a:avLst/>
          </a:prstGeom>
          <a:solidFill>
            <a:srgbClr val="FED40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B107B83F-B140-9B4E-A1C0-9FC5B3D54D27}"/>
              </a:ext>
            </a:extLst>
          </p:cNvPr>
          <p:cNvSpPr/>
          <p:nvPr userDrawn="1"/>
        </p:nvSpPr>
        <p:spPr>
          <a:xfrm>
            <a:off x="4515272" y="443647"/>
            <a:ext cx="758825" cy="2698291"/>
          </a:xfrm>
          <a:prstGeom prst="rect">
            <a:avLst/>
          </a:prstGeom>
          <a:solidFill>
            <a:srgbClr val="FED400">
              <a:alpha val="95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13E0BD2-CA4D-6D40-8360-80FCFF2BBC3E}"/>
              </a:ext>
            </a:extLst>
          </p:cNvPr>
          <p:cNvSpPr>
            <a:spLocks noGrp="1" noTextEdit="1"/>
          </p:cNvSpPr>
          <p:nvPr>
            <p:ph type="pic" sz="quarter" idx="11"/>
          </p:nvPr>
        </p:nvSpPr>
        <p:spPr>
          <a:xfrm>
            <a:off x="5385222" y="467001"/>
            <a:ext cx="3587750" cy="26749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E824B7B-FCA9-C947-9B7A-4CE438A61893}"/>
              </a:ext>
            </a:extLst>
          </p:cNvPr>
          <p:cNvSpPr>
            <a:spLocks noGrp="1" noTextEdit="1"/>
          </p:cNvSpPr>
          <p:nvPr>
            <p:ph type="pic" sz="quarter" idx="12"/>
          </p:nvPr>
        </p:nvSpPr>
        <p:spPr>
          <a:xfrm>
            <a:off x="9084097" y="467001"/>
            <a:ext cx="2344737" cy="2674938"/>
          </a:xfrm>
          <a:prstGeom prst="rect">
            <a:avLst/>
          </a:prstGeom>
        </p:spPr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04FBC88F-BAE3-1F4C-BE69-6E21F526953F}"/>
              </a:ext>
            </a:extLst>
          </p:cNvPr>
          <p:cNvSpPr>
            <a:spLocks noGrp="1" noTextEdit="1"/>
          </p:cNvSpPr>
          <p:nvPr>
            <p:ph type="pic" sz="quarter" idx="13"/>
          </p:nvPr>
        </p:nvSpPr>
        <p:spPr>
          <a:xfrm>
            <a:off x="6982247" y="3265764"/>
            <a:ext cx="3586162" cy="2674937"/>
          </a:xfrm>
          <a:prstGeom prst="rect">
            <a:avLst/>
          </a:prstGeom>
        </p:spPr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43CD123C-389B-364A-83A8-4D0AA7AD3A4C}"/>
              </a:ext>
            </a:extLst>
          </p:cNvPr>
          <p:cNvSpPr>
            <a:spLocks noGrp="1" noTextEdit="1"/>
          </p:cNvSpPr>
          <p:nvPr>
            <p:ph type="pic" sz="quarter" idx="15"/>
          </p:nvPr>
        </p:nvSpPr>
        <p:spPr>
          <a:xfrm>
            <a:off x="4515272" y="3265764"/>
            <a:ext cx="2344737" cy="2674937"/>
          </a:xfrm>
          <a:prstGeom prst="rect">
            <a:avLst/>
          </a:prstGeom>
        </p:spPr>
      </p:sp>
      <p:sp>
        <p:nvSpPr>
          <p:cNvPr id="17" name="文本占位符 38">
            <a:extLst>
              <a:ext uri="{FF2B5EF4-FFF2-40B4-BE49-F238E27FC236}">
                <a16:creationId xmlns:a16="http://schemas.microsoft.com/office/drawing/2014/main" id="{D2D0E486-9B5A-7E41-B29E-84E7FD273C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653" y="1505656"/>
            <a:ext cx="3550524" cy="4435044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2AA68E3-5A09-044B-B8AE-BC407ABB1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0253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pic" idx="13"/>
          </p:nvPr>
        </p:nvSpPr>
        <p:spPr>
          <a:xfrm>
            <a:off x="0" y="1651818"/>
            <a:ext cx="12192000" cy="52061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" name="文本占位符 31">
            <a:extLst>
              <a:ext uri="{FF2B5EF4-FFF2-40B4-BE49-F238E27FC236}">
                <a16:creationId xmlns:a16="http://schemas.microsoft.com/office/drawing/2014/main" id="{0DA7C812-5D14-F74B-8A63-1FE78D367D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4D7799-66A2-D648-9210-5431C9371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295589"/>
            <a:ext cx="1900628" cy="2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8654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3102" y="0"/>
            <a:ext cx="4048897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文本占位符 31">
            <a:extLst>
              <a:ext uri="{FF2B5EF4-FFF2-40B4-BE49-F238E27FC236}">
                <a16:creationId xmlns:a16="http://schemas.microsoft.com/office/drawing/2014/main" id="{D657EB28-F9EC-104F-9D8C-9599A4CDF1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653" y="467001"/>
            <a:ext cx="7060244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38">
            <a:extLst>
              <a:ext uri="{FF2B5EF4-FFF2-40B4-BE49-F238E27FC236}">
                <a16:creationId xmlns:a16="http://schemas.microsoft.com/office/drawing/2014/main" id="{38C088EE-979E-4941-8E97-5214DFB652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8653" y="1505656"/>
            <a:ext cx="7060244" cy="1608247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" panose="020B0503020204020204" pitchFamily="34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23FB9D-141D-5D40-B8CA-4AFBA1F92E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719" y="6342070"/>
            <a:ext cx="1900628" cy="31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5518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0FF415-EE69-631D-DF2C-3F6E29C236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CAA22-EAD9-ED40-9C14-C4771866EF40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E52C167-E50D-DD38-FA34-9A915B9AB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3" r:id="rId3"/>
    <p:sldLayoutId id="2147483696" r:id="rId4"/>
    <p:sldLayoutId id="2147483701" r:id="rId5"/>
    <p:sldLayoutId id="2147483694" r:id="rId6"/>
    <p:sldLayoutId id="2147483697" r:id="rId7"/>
    <p:sldLayoutId id="2147483699" r:id="rId8"/>
    <p:sldLayoutId id="2147483702" r:id="rId9"/>
    <p:sldLayoutId id="2147483698" r:id="rId10"/>
  </p:sldLayoutIdLst>
  <p:transition spd="med"/>
  <p:hf hdr="0" ftr="0" dt="0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1pPr>
      <a:lvl2pPr marL="0" marR="0" indent="228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 pitchFamily="2" charset="0"/>
          <a:ea typeface="+mn-ea"/>
          <a:cs typeface="+mn-cs"/>
          <a:sym typeface="Calibri"/>
        </a:defRPr>
      </a:lvl5pPr>
      <a:lvl6pPr marL="122428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27000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31572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13614400" marR="0" indent="-9956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0">
            <a:extLst>
              <a:ext uri="{FF2B5EF4-FFF2-40B4-BE49-F238E27FC236}">
                <a16:creationId xmlns:a16="http://schemas.microsoft.com/office/drawing/2014/main" id="{14D9F7D2-C531-2044-A030-C1E338D11E4D}"/>
              </a:ext>
            </a:extLst>
          </p:cNvPr>
          <p:cNvSpPr txBox="1"/>
          <p:nvPr/>
        </p:nvSpPr>
        <p:spPr bwMode="auto">
          <a:xfrm>
            <a:off x="1" y="2437881"/>
            <a:ext cx="12192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b="1" dirty="0">
                <a:solidFill>
                  <a:srgbClr val="FFD400"/>
                </a:solidFill>
                <a:latin typeface="Helvetica" pitchFamily="2" charset="0"/>
              </a:rPr>
              <a:t>ECE2700J SU24 Mid RC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89F27C26-BBAD-974B-94AC-D12BE6C7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464" y="4094049"/>
            <a:ext cx="5038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Wenyue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 Li</a:t>
            </a:r>
          </a:p>
          <a:p>
            <a:pPr algn="ctr" eaLnBrk="1" hangingPunct="1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itchFamily="34" charset="0"/>
                <a:ea typeface="Lato Medium"/>
                <a:cs typeface="Lato Medium"/>
              </a:rPr>
              <a:t>6/19/2024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181B0-7CF3-A048-8DB3-8E836E76B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1" y="1209459"/>
            <a:ext cx="5545656" cy="8362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8977B46-610B-0B4E-AFB4-4DD6A70DF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6370" y="5212771"/>
            <a:ext cx="28150780" cy="10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Encoder &amp; Decoder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F5BC5-667E-F347-2BDB-8A0B6FD9519E}"/>
              </a:ext>
            </a:extLst>
          </p:cNvPr>
          <p:cNvSpPr txBox="1"/>
          <p:nvPr/>
        </p:nvSpPr>
        <p:spPr>
          <a:xfrm>
            <a:off x="803639" y="1533142"/>
            <a:ext cx="5667323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latin typeface="Helvetica" pitchFamily="2" charset="0"/>
              </a:rPr>
              <a:t>Encoder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Each input is given a binary code: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Among all inputs, only 1 input equals to 1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latin typeface="Helvetica" pitchFamily="2" charset="0"/>
              </a:rPr>
              <a:t>Decoder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b="1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Convert binary code to one high output:</a:t>
            </a:r>
          </a:p>
          <a:p>
            <a:r>
              <a:rPr lang="en-US" altLang="zh-CN" sz="2000" dirty="0">
                <a:latin typeface="Helvetica" pitchFamily="2" charset="0"/>
              </a:rPr>
              <a:t> Among all outputs only 1 output equals to 1</a:t>
            </a:r>
          </a:p>
          <a:p>
            <a:endParaRPr lang="en-US" altLang="zh-CN" sz="2000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 err="1">
                <a:latin typeface="Helvetica" pitchFamily="2" charset="0"/>
              </a:rPr>
              <a:t>Minterm</a:t>
            </a:r>
            <a:r>
              <a:rPr lang="en-US" altLang="zh-CN" sz="2000" dirty="0">
                <a:latin typeface="Helvetica" pitchFamily="2" charset="0"/>
              </a:rPr>
              <a:t> Generator (easy to draw the form of sum of </a:t>
            </a:r>
            <a:r>
              <a:rPr lang="en-US" altLang="zh-CN" sz="2000" dirty="0" err="1">
                <a:latin typeface="Helvetica" pitchFamily="2" charset="0"/>
              </a:rPr>
              <a:t>minterms</a:t>
            </a:r>
            <a:r>
              <a:rPr lang="en-US" altLang="zh-CN" sz="2000" dirty="0">
                <a:latin typeface="Helvetica" pitchFamily="2" charset="0"/>
              </a:rPr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896F5E-0879-BDFC-5C9D-01383B5C8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310" y="994674"/>
            <a:ext cx="3506437" cy="24056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EB603C-AC00-16C9-8FF1-96592B23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62" y="3738874"/>
            <a:ext cx="5185357" cy="24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371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Buffer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F1035-DF58-EF1D-BB24-73A885762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6" y="1593162"/>
            <a:ext cx="9127515" cy="26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997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Tri-state Buffer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6C28E2-B03B-4DEF-3D91-4076431A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68" y="1593162"/>
            <a:ext cx="4191000" cy="1041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EFE3D8-CF97-A571-8BF4-71BD5622B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18"/>
          <a:stretch/>
        </p:blipFill>
        <p:spPr>
          <a:xfrm>
            <a:off x="666587" y="2936679"/>
            <a:ext cx="6492877" cy="2328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608628-D0A1-1AD7-77A6-482593FBE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464" y="2761126"/>
            <a:ext cx="4093198" cy="221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376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Exercise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8680CC-2698-BAC0-8F75-890AE7FB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466598"/>
            <a:ext cx="9766570" cy="8305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F69C63-826C-AC5A-7576-B9461C74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540000"/>
            <a:ext cx="41529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3380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Exercise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C4CCB6-8E5F-41DF-2F60-6254A89A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59" y="1502331"/>
            <a:ext cx="10177139" cy="13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7188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15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SR Latch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BE14B2-1657-9807-0C45-E7DF4007B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30" y="1636026"/>
            <a:ext cx="3522663" cy="24753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E38E42-CBA9-70B6-EB6B-2AB1BF5A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23" y="1367179"/>
            <a:ext cx="4667250" cy="2955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0AB14A-6056-B2D7-C723-F63692A1D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30" y="4478244"/>
            <a:ext cx="6117754" cy="14148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5F8A42A-B382-5048-2EA0-8F48A785D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9249" y="4139099"/>
            <a:ext cx="2813050" cy="1920348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A94A5AE3-1F17-F380-3F5C-516B75683BC0}"/>
              </a:ext>
            </a:extLst>
          </p:cNvPr>
          <p:cNvCxnSpPr>
            <a:cxnSpLocks/>
          </p:cNvCxnSpPr>
          <p:nvPr/>
        </p:nvCxnSpPr>
        <p:spPr>
          <a:xfrm>
            <a:off x="5828311" y="5185671"/>
            <a:ext cx="2690938" cy="0"/>
          </a:xfrm>
          <a:prstGeom prst="line">
            <a:avLst/>
          </a:prstGeom>
          <a:noFill/>
          <a:ln w="28575" cap="flat">
            <a:solidFill>
              <a:srgbClr val="FFC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12B50E7E-533B-983C-6582-85216D46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375" y="5727165"/>
            <a:ext cx="2451100" cy="762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0150EC-0EAF-DAF7-2010-17C6A1035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396" y="5412447"/>
            <a:ext cx="1480335" cy="12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97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Gated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D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 Latch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C093DE-323B-4B8E-A7D8-FE4A8494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99" y="1879600"/>
            <a:ext cx="3924300" cy="1549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3CC544-97D0-6A46-8C02-E569ED9E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991" y="1466598"/>
            <a:ext cx="2400300" cy="1828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BD020E-D9B0-D57A-96FD-1DDD8F4F4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41" y="3736545"/>
            <a:ext cx="1778000" cy="1993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D0836B-21E2-0952-441E-DF4E2EBE2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844" y="3938048"/>
            <a:ext cx="4176904" cy="15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4126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Clock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A32584-A668-BB94-AF8B-248433E45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36" y="1722437"/>
            <a:ext cx="7256252" cy="17065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2C8F5E-1800-CCF3-0526-27966C019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36" y="3684839"/>
            <a:ext cx="5083340" cy="11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2854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18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67892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﻿Rising-Edge Triggered D Flip Flop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EA238-3F44-25E4-D40E-A9239D925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334"/>
          <a:stretch/>
        </p:blipFill>
        <p:spPr>
          <a:xfrm>
            <a:off x="694568" y="1646139"/>
            <a:ext cx="6611618" cy="17828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1CF6AB-2D19-A68A-53DA-C3CE2C9E4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47" y="1640990"/>
            <a:ext cx="1973422" cy="14727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02B357-9848-7C63-6FCF-A34B062CB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106" y="4219780"/>
            <a:ext cx="1701800" cy="15299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798B3B-D07C-4EDE-B4F1-9643D3E7E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539" y="3944870"/>
            <a:ext cx="5716334" cy="207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114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19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67892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﻿Rising-Edge Triggered J-K Flip Flop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25BF16-C3F3-372E-3D14-06F554F6C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2093170"/>
            <a:ext cx="1689100" cy="1447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B97F47-70BE-503B-E7F3-BA17BBA08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" y="1778000"/>
            <a:ext cx="5524500" cy="2374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6171AFC-C253-DA07-CB6F-360D8BABE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73" y="4488016"/>
            <a:ext cx="1676400" cy="1968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443994-DA94-4AAB-A7A9-0D3A11C42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657" y="5049837"/>
            <a:ext cx="2463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733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D611C3-728F-E7FB-5749-E40B3A91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60" y="1236340"/>
            <a:ext cx="9890682" cy="18607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751671-DF37-EA1A-99FB-0AD257AA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8" y="3488634"/>
            <a:ext cx="10421127" cy="22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898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20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67892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﻿Rising-Edge Triggered T Flip Flop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71BC21-AC36-1D20-2DF6-B8E80B0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1754385"/>
            <a:ext cx="3408023" cy="178658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6C4556-14E9-1514-D784-4C463F352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950" y="1770025"/>
            <a:ext cx="3062162" cy="12929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808FBAE-BA4B-2C7B-DF28-6088E43A8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072" y="4462127"/>
            <a:ext cx="2247900" cy="1333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AA3E5F-0D4C-8D08-3206-27E6B3C24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9668" y="1770025"/>
            <a:ext cx="2298700" cy="1358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4DBF78-9D3E-8724-8A61-806206023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8582" y="3887248"/>
            <a:ext cx="2679700" cy="7493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2274D6-325A-B8C9-2451-3CBB819164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399" y="4982827"/>
            <a:ext cx="6083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47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21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67892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Latch &amp; Flip Flop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8C85A7-09A1-2899-984D-3B346854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1858872"/>
            <a:ext cx="8646079" cy="314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798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22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67892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Register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18A2864-0162-C500-8723-6EA25754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1593162"/>
            <a:ext cx="8830485" cy="32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90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23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67892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Control Inputs for Flip Flops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67207F-1A6E-5F96-E38E-DF88638CA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58" y="1593162"/>
            <a:ext cx="6555241" cy="45094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4F1107-F9E4-955C-D45A-81B29F49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487" y="1230636"/>
            <a:ext cx="2817077" cy="27698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D6FF99-F883-E7CC-0CED-4961331C5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347" y="4476992"/>
            <a:ext cx="4419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848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Sequential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67892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﻿Register with Synchronous Parallel Load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F804AC-B40F-FBDA-60C7-AEFD3FF0D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640" r="38966"/>
          <a:stretch/>
        </p:blipFill>
        <p:spPr>
          <a:xfrm>
            <a:off x="553113" y="1466598"/>
            <a:ext cx="4947576" cy="33575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E67DB5-8B3C-148B-25FA-19AA7DF75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07" y="2399368"/>
            <a:ext cx="5687859" cy="29870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19AFCD-C732-567A-05D7-73420CA65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674" y="4877857"/>
            <a:ext cx="2844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5224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134618"/>
            <a:ext cx="67892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Definition of counters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1CB239-32E5-0FD7-C4D1-F9AEC65C97CA}"/>
              </a:ext>
            </a:extLst>
          </p:cNvPr>
          <p:cNvSpPr txBox="1"/>
          <p:nvPr/>
        </p:nvSpPr>
        <p:spPr>
          <a:xfrm>
            <a:off x="840259" y="1715710"/>
            <a:ext cx="9236070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﻿• A digital circuit that counts in different format: binary, decimal, signed, unsigned…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• An n-bit binary counter can count up to 2^n-1 numbers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• An n-bit binary counter consists of n flip-flops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• Count up or count down, increment or decrement once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kumimoji="0" lang="en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per clock cycle – counting number of clock cycles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34223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134618"/>
            <a:ext cx="79068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﻿﻿Synchronous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3-bit Binary Counter with D Flip-Flop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C31E90-9CA7-AAEE-D7B6-7B78ACF17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" y="1877075"/>
            <a:ext cx="7734674" cy="4098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373A90-4F5A-DCD0-F988-92C757A120D8}"/>
              </a:ext>
            </a:extLst>
          </p:cNvPr>
          <p:cNvSpPr txBox="1"/>
          <p:nvPr/>
        </p:nvSpPr>
        <p:spPr>
          <a:xfrm>
            <a:off x="7916256" y="2049689"/>
            <a:ext cx="33946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Combinational &amp; Sequential part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The combinational part is designed </a:t>
            </a:r>
            <a:r>
              <a:rPr kumimoji="0" lang="en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based on truth table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00C1FF-10CA-3214-F633-A226AA86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044" y="3429000"/>
            <a:ext cx="2896991" cy="28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991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27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134618"/>
            <a:ext cx="79068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Load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in counter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532013-4F51-DF5C-C8BF-A88D1E3AA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4" y="1606542"/>
            <a:ext cx="7906888" cy="12358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C23B8B-7701-5B1F-C70C-FCF4B6920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53" y="2842432"/>
            <a:ext cx="7919244" cy="339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5284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28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134618"/>
            <a:ext cx="79068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Counter with Count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Enable and Load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36E202-3E3C-F58F-712B-87F71A82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" y="1715709"/>
            <a:ext cx="4690445" cy="10673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EA7BBA-079E-BF8B-828D-5E7E7D568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1" y="2892253"/>
            <a:ext cx="7499273" cy="342542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07D9123-89D2-16D6-B20A-E24494B444D5}"/>
              </a:ext>
            </a:extLst>
          </p:cNvPr>
          <p:cNvSpPr txBox="1"/>
          <p:nvPr/>
        </p:nvSpPr>
        <p:spPr>
          <a:xfrm>
            <a:off x="8180454" y="3678005"/>
            <a:ext cx="329577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Reset &gt; Load &gt; Count Enable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326584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29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134618"/>
            <a:ext cx="79068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Clock Divider: Example divide by 6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7D9123-89D2-16D6-B20A-E24494B444D5}"/>
              </a:ext>
            </a:extLst>
          </p:cNvPr>
          <p:cNvSpPr txBox="1"/>
          <p:nvPr/>
        </p:nvSpPr>
        <p:spPr>
          <a:xfrm>
            <a:off x="840259" y="1700320"/>
            <a:ext cx="848629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b="1" dirty="0">
                <a:latin typeface="Helvetica" pitchFamily="2" charset="0"/>
              </a:rPr>
              <a:t>Frequency</a:t>
            </a:r>
            <a:r>
              <a:rPr lang="en-US" altLang="zh-CN" sz="2000" dirty="0">
                <a:latin typeface="Helvetica" pitchFamily="2" charset="0"/>
              </a:rPr>
              <a:t> is divided - ﻿– Generates clock signal with bigger clock cycle</a:t>
            </a:r>
            <a:endParaRPr kumimoji="0" lang="zh-CN" alt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774FC4-1E9C-B1E9-7B5A-F3C98F320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53" y="5456602"/>
            <a:ext cx="8701705" cy="13894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0EADD2-B681-B438-E5D9-B06911E69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667" y="2234717"/>
            <a:ext cx="7429500" cy="3238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8E978EC-F43B-3CE0-69C2-EFD5AD3BAEAB}"/>
              </a:ext>
            </a:extLst>
          </p:cNvPr>
          <p:cNvSpPr/>
          <p:nvPr/>
        </p:nvSpPr>
        <p:spPr>
          <a:xfrm>
            <a:off x="1537855" y="4980165"/>
            <a:ext cx="1149927" cy="504147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22686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7E703A-03C8-B860-CCCD-D87BFE5ADB0B}"/>
              </a:ext>
            </a:extLst>
          </p:cNvPr>
          <p:cNvSpPr txBox="1"/>
          <p:nvPr/>
        </p:nvSpPr>
        <p:spPr>
          <a:xfrm>
            <a:off x="934278" y="1025451"/>
            <a:ext cx="673101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How to Design a Combinational Circuit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1BD079-FB53-1209-A72E-E48928599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58"/>
          <a:stretch/>
        </p:blipFill>
        <p:spPr>
          <a:xfrm>
            <a:off x="599662" y="1623938"/>
            <a:ext cx="3159127" cy="48847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3886039" y="2356201"/>
            <a:ext cx="293509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Helvetica" pitchFamily="2" charset="0"/>
              </a:rPr>
              <a:t>By </a:t>
            </a:r>
            <a:r>
              <a:rPr lang="en-US" altLang="zh-CN" sz="2000" b="1" dirty="0">
                <a:latin typeface="Helvetica" pitchFamily="2" charset="0"/>
              </a:rPr>
              <a:t>truth table/ equation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7582A4-CDF8-5358-55E0-26417FF6EBB0}"/>
              </a:ext>
            </a:extLst>
          </p:cNvPr>
          <p:cNvSpPr txBox="1"/>
          <p:nvPr/>
        </p:nvSpPr>
        <p:spPr>
          <a:xfrm>
            <a:off x="3886039" y="3492172"/>
            <a:ext cx="45028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latin typeface="Helvetica" pitchFamily="2" charset="0"/>
              </a:rPr>
              <a:t>Simplif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y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 by K-map or Boolean algebra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A69C42-DD08-A7A5-873E-A518B2CCEF6C}"/>
              </a:ext>
            </a:extLst>
          </p:cNvPr>
          <p:cNvSpPr txBox="1"/>
          <p:nvPr/>
        </p:nvSpPr>
        <p:spPr>
          <a:xfrm>
            <a:off x="3886039" y="5422180"/>
            <a:ext cx="570188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Helvetica" pitchFamily="2" charset="0"/>
              </a:rPr>
              <a:t>With </a:t>
            </a:r>
            <a:r>
              <a:rPr lang="en-US" altLang="zh-CN" sz="2000" b="1" dirty="0">
                <a:latin typeface="Helvetica" pitchFamily="2" charset="0"/>
              </a:rPr>
              <a:t>logic gates and blocks</a:t>
            </a:r>
            <a:r>
              <a:rPr lang="en-US" altLang="zh-CN" sz="2000" dirty="0">
                <a:latin typeface="Helvetica" pitchFamily="2" charset="0"/>
              </a:rPr>
              <a:t> mentioned in slides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F5BC5-667E-F347-2BDB-8A0B6FD9519E}"/>
              </a:ext>
            </a:extLst>
          </p:cNvPr>
          <p:cNvSpPr txBox="1"/>
          <p:nvPr/>
        </p:nvSpPr>
        <p:spPr>
          <a:xfrm>
            <a:off x="4629825" y="5866588"/>
            <a:ext cx="468397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Pay atten</a:t>
            </a:r>
            <a:r>
              <a:rPr lang="en-US" altLang="zh-CN" sz="2000" dirty="0">
                <a:latin typeface="Helvetica" pitchFamily="2" charset="0"/>
              </a:rPr>
              <a:t>tion to the </a:t>
            </a:r>
            <a:r>
              <a:rPr lang="en-US" altLang="zh-CN" sz="2000" b="1" dirty="0">
                <a:latin typeface="Helvetica" pitchFamily="2" charset="0"/>
              </a:rPr>
              <a:t>format</a:t>
            </a:r>
            <a:r>
              <a:rPr lang="en-US" altLang="zh-CN" sz="2000" dirty="0">
                <a:latin typeface="Helvetica" pitchFamily="2" charset="0"/>
              </a:rPr>
              <a:t> of the blocks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8647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30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065343"/>
            <a:ext cx="79068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﻿﻿Asynchronous</a:t>
            </a:r>
            <a:r>
              <a:rPr lang="zh-CN" altLang="en-US" sz="2400" b="1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3-bit Binary Counter with T Flip-Flop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75CB36-0244-2434-DE40-33E859BD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6" y="1812689"/>
            <a:ext cx="5389420" cy="44141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F4257A-97CB-B0E5-377E-C6B37C760C78}"/>
              </a:ext>
            </a:extLst>
          </p:cNvPr>
          <p:cNvSpPr txBox="1"/>
          <p:nvPr/>
        </p:nvSpPr>
        <p:spPr>
          <a:xfrm>
            <a:off x="5787027" y="2123193"/>
            <a:ext cx="6072463" cy="410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Get familiar with the samples in slides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Probably you will be asked some models in the choice questions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﻿Problem: asynchronous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counter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：</a:t>
            </a:r>
            <a:endParaRPr lang="en-US" altLang="zh-CN" sz="2000" dirty="0">
              <a:latin typeface="Helvetica" pitchFamily="2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     </a:t>
            </a:r>
            <a:r>
              <a:rPr kumimoji="0" lang="en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– Delays caused by each stage – timing issues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b="1" dirty="0">
                <a:latin typeface="Helvetica" pitchFamily="2" charset="0"/>
              </a:rPr>
              <a:t>C</a:t>
            </a: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lock skew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: difference in arrival time of clock signal between two sequentially adjacent registers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5180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31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065343"/>
            <a:ext cx="79068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﻿Synchronizer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F4257A-97CB-B0E5-377E-C6B37C760C78}"/>
              </a:ext>
            </a:extLst>
          </p:cNvPr>
          <p:cNvSpPr txBox="1"/>
          <p:nvPr/>
        </p:nvSpPr>
        <p:spPr>
          <a:xfrm>
            <a:off x="1172471" y="4415382"/>
            <a:ext cx="724246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﻿Synchronize the output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by a D flip-flop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﻿Synchronizer delays the input asynchronous signal by up to 1 clock cycle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dirty="0">
                <a:latin typeface="Helvetica" pitchFamily="2" charset="0"/>
              </a:rPr>
              <a:t>– But </a:t>
            </a:r>
            <a:r>
              <a:rPr lang="en-US" altLang="zh-CN" sz="2000" b="1" dirty="0">
                <a:latin typeface="Helvetica" pitchFamily="2" charset="0"/>
              </a:rPr>
              <a:t>aligns</a:t>
            </a:r>
            <a:r>
              <a:rPr lang="en-US" altLang="zh-CN" sz="2000" dirty="0">
                <a:latin typeface="Helvetica" pitchFamily="2" charset="0"/>
              </a:rPr>
              <a:t> the synchronized signal with clock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dirty="0">
                <a:latin typeface="Helvetica" pitchFamily="2" charset="0"/>
              </a:rPr>
              <a:t>– Clock skew </a:t>
            </a:r>
            <a:r>
              <a:rPr lang="en-US" altLang="zh-CN" sz="2000" b="1" dirty="0">
                <a:latin typeface="Helvetica" pitchFamily="2" charset="0"/>
              </a:rPr>
              <a:t>is not completely removed</a:t>
            </a:r>
            <a:r>
              <a:rPr lang="en-US" altLang="zh-CN" sz="2000" dirty="0">
                <a:latin typeface="Helvetica" pitchFamily="2" charset="0"/>
              </a:rPr>
              <a:t>, only reduced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D1BC41-A8BE-3C46-14D8-7D6481C4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471" y="1537267"/>
            <a:ext cx="7242463" cy="27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1554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32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065343"/>
            <a:ext cx="79068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﻿Synchronized Clock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FEB69F-4AAE-977C-D096-A814321C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51" y="1629289"/>
            <a:ext cx="7215303" cy="47873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149126-980A-1AE1-1765-129823F65D00}"/>
              </a:ext>
            </a:extLst>
          </p:cNvPr>
          <p:cNvSpPr txBox="1"/>
          <p:nvPr/>
        </p:nvSpPr>
        <p:spPr>
          <a:xfrm>
            <a:off x="8600782" y="4714761"/>
            <a:ext cx="273151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Proper frequency is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 given to the synchronizer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23998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33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065343"/>
            <a:ext cx="790688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More Counters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537D2D-7740-3244-8476-18047F38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1" y="1888676"/>
            <a:ext cx="5276505" cy="30628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46A85A4-6E3F-707A-C1E2-8E4700A038EF}"/>
              </a:ext>
            </a:extLst>
          </p:cNvPr>
          <p:cNvSpPr txBox="1"/>
          <p:nvPr/>
        </p:nvSpPr>
        <p:spPr>
          <a:xfrm>
            <a:off x="734291" y="1509085"/>
            <a:ext cx="141064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Ring counter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C7B2F3-DA28-41D8-5F12-6F9B62212BE7}"/>
              </a:ext>
            </a:extLst>
          </p:cNvPr>
          <p:cNvSpPr txBox="1"/>
          <p:nvPr/>
        </p:nvSpPr>
        <p:spPr>
          <a:xfrm>
            <a:off x="7526248" y="1481877"/>
            <a:ext cx="180818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Johnson counter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2499632-BDF0-387E-1782-548352A39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3" r="2484"/>
          <a:stretch/>
        </p:blipFill>
        <p:spPr>
          <a:xfrm>
            <a:off x="5826860" y="1953801"/>
            <a:ext cx="5731285" cy="15120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DC33F33-E05A-408B-A161-54A8921D3686}"/>
              </a:ext>
            </a:extLst>
          </p:cNvPr>
          <p:cNvSpPr txBox="1"/>
          <p:nvPr/>
        </p:nvSpPr>
        <p:spPr>
          <a:xfrm>
            <a:off x="7304571" y="3502006"/>
            <a:ext cx="1423467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BCD counter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59F709-ACEA-5865-82C8-67E1895B08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13"/>
          <a:stretch/>
        </p:blipFill>
        <p:spPr>
          <a:xfrm>
            <a:off x="6568536" y="3881752"/>
            <a:ext cx="2910813" cy="29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737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34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065343"/>
            <a:ext cx="269265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Design Counters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6A85A4-6E3F-707A-C1E2-8E4700A038EF}"/>
              </a:ext>
            </a:extLst>
          </p:cNvPr>
          <p:cNvSpPr txBox="1"/>
          <p:nvPr/>
        </p:nvSpPr>
        <p:spPr>
          <a:xfrm>
            <a:off x="840258" y="1880464"/>
            <a:ext cx="6973706" cy="14875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General step: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Build truth table for each Q+ based on output Q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latin typeface="Helvetica" pitchFamily="2" charset="0"/>
              </a:rPr>
              <a:t>Modify the combinational part according to the truth table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7424DB-438B-68AA-D2DB-B89E1FF72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7" y="4154124"/>
            <a:ext cx="2298700" cy="1612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D370F18-BDB6-C5C1-2C09-EE44CA8DD3B2}"/>
              </a:ext>
            </a:extLst>
          </p:cNvPr>
          <p:cNvSpPr txBox="1"/>
          <p:nvPr/>
        </p:nvSpPr>
        <p:spPr>
          <a:xfrm>
            <a:off x="840257" y="3605762"/>
            <a:ext cx="671047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Helvetica" pitchFamily="2" charset="0"/>
                <a:sym typeface="Calibri"/>
              </a:rPr>
              <a:t>Exercise: Design a counter to Count from 2-5 (Hint use load)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884120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35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1065343"/>
            <a:ext cx="269265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Design Counters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C5FBA4-E2C7-F8E8-1F58-E9D9DEE4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3" y="1748054"/>
            <a:ext cx="10605989" cy="7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0941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Counter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36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8" y="1065343"/>
            <a:ext cx="3482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Up/Down-Counters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6A85A4-6E3F-707A-C1E2-8E4700A038EF}"/>
              </a:ext>
            </a:extLst>
          </p:cNvPr>
          <p:cNvSpPr txBox="1"/>
          <p:nvPr/>
        </p:nvSpPr>
        <p:spPr>
          <a:xfrm>
            <a:off x="5683762" y="2722718"/>
            <a:ext cx="488404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Incrementer</a:t>
            </a:r>
            <a:r>
              <a:rPr lang="en-US" altLang="zh-CN" dirty="0">
                <a:latin typeface="Helvetica" pitchFamily="2" charset="0"/>
              </a:rPr>
              <a:t>/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Decrementer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 can be used directly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Helvetica" pitchFamily="2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Learn to figure out the function of each input from the circuit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D4A5D8-353E-8447-5180-CB30AD945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4" t="1153" r="10221" b="4057"/>
          <a:stretch/>
        </p:blipFill>
        <p:spPr>
          <a:xfrm>
            <a:off x="640605" y="1805611"/>
            <a:ext cx="4749513" cy="42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220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2656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MUX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F5BC5-667E-F347-2BDB-8A0B6FD9519E}"/>
              </a:ext>
            </a:extLst>
          </p:cNvPr>
          <p:cNvSpPr txBox="1"/>
          <p:nvPr/>
        </p:nvSpPr>
        <p:spPr>
          <a:xfrm>
            <a:off x="4809859" y="1377156"/>
            <a:ext cx="6228796" cy="410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latin typeface="Helvetica" pitchFamily="2" charset="0"/>
              </a:rPr>
              <a:t>Important Elements (Don’t forget anyone)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Block Label: m-bit N*1 mux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Input label: i0,i1,i2,…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Select Signal label: s0, s1,s2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Output label: 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dirty="0">
                <a:latin typeface="Helvetica" pitchFamily="2" charset="0"/>
              </a:rPr>
              <a:t>If you are required to draw one single Mux, remember: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Input</a:t>
            </a:r>
            <a:r>
              <a:rPr lang="en-US" altLang="zh-CN" sz="2000" dirty="0">
                <a:latin typeface="Helvetica" pitchFamily="2" charset="0"/>
              </a:rPr>
              <a:t>/Output signals: a, b, c, F 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12C7AD-A53F-C28C-B6EE-5B3BFC8A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59" y="1466598"/>
            <a:ext cx="3529269" cy="23897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89E894-433B-FCFA-7BE4-836D0981897E}"/>
              </a:ext>
            </a:extLst>
          </p:cNvPr>
          <p:cNvSpPr txBox="1"/>
          <p:nvPr/>
        </p:nvSpPr>
        <p:spPr>
          <a:xfrm>
            <a:off x="1347593" y="3917928"/>
            <a:ext cx="25146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2x1 Mux / 4x1 Mux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E2317F-A580-5569-4331-B34A7A67C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1" y="4246714"/>
            <a:ext cx="2249913" cy="24445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D1CC5E2-B862-304F-8D60-7438977612C6}"/>
              </a:ext>
            </a:extLst>
          </p:cNvPr>
          <p:cNvSpPr txBox="1"/>
          <p:nvPr/>
        </p:nvSpPr>
        <p:spPr>
          <a:xfrm>
            <a:off x="3015284" y="6108305"/>
            <a:ext cx="251460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4bit 2x1 Mux (with 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bus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8672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2656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Half adder (1 bit)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F5BC5-667E-F347-2BDB-8A0B6FD9519E}"/>
              </a:ext>
            </a:extLst>
          </p:cNvPr>
          <p:cNvSpPr txBox="1"/>
          <p:nvPr/>
        </p:nvSpPr>
        <p:spPr>
          <a:xfrm>
            <a:off x="4728997" y="1940057"/>
            <a:ext cx="622879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latin typeface="Helvetica" pitchFamily="2" charset="0"/>
              </a:rPr>
              <a:t>Important Elements</a:t>
            </a:r>
            <a:endParaRPr lang="en-US" altLang="zh-CN" sz="2000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Block Label: </a:t>
            </a:r>
            <a:r>
              <a:rPr lang="en-US" altLang="zh-CN" sz="2000" dirty="0">
                <a:latin typeface="Helvetica" pitchFamily="2" charset="0"/>
              </a:rPr>
              <a:t>HA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Input label: A, B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Output label: Sum(s), Carry(c)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5D96C6-0716-B09C-B4D1-FA5A817A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1" y="1673825"/>
            <a:ext cx="4063996" cy="17551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C6335F-637B-0E45-8A00-1F58DBCC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3427247"/>
            <a:ext cx="3073400" cy="1231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0C86870-46F0-331D-33AB-EFF9062817FD}"/>
              </a:ext>
            </a:extLst>
          </p:cNvPr>
          <p:cNvSpPr txBox="1"/>
          <p:nvPr/>
        </p:nvSpPr>
        <p:spPr>
          <a:xfrm>
            <a:off x="1016883" y="5390601"/>
            <a:ext cx="201579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latin typeface="Helvetica" pitchFamily="2" charset="0"/>
              </a:rPr>
              <a:t>Inner Structure:</a:t>
            </a:r>
            <a:endParaRPr lang="en-US" altLang="zh-CN" sz="2000" dirty="0">
              <a:latin typeface="Helvetica" pitchFamily="2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312F7C-7B01-07B1-507F-C61A1E636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184" y="4788955"/>
            <a:ext cx="6603513" cy="18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491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68BDCF6-763C-1319-0A2B-117C0EE63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5" y="3273064"/>
            <a:ext cx="4584700" cy="1231900"/>
          </a:xfrm>
          <a:prstGeom prst="rect">
            <a:avLst/>
          </a:prstGeom>
        </p:spPr>
      </p:pic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6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2656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Full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 adder (1 bit)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F5BC5-667E-F347-2BDB-8A0B6FD9519E}"/>
              </a:ext>
            </a:extLst>
          </p:cNvPr>
          <p:cNvSpPr txBox="1"/>
          <p:nvPr/>
        </p:nvSpPr>
        <p:spPr>
          <a:xfrm>
            <a:off x="4728997" y="1786169"/>
            <a:ext cx="6228796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latin typeface="Helvetica" pitchFamily="2" charset="0"/>
              </a:rPr>
              <a:t>Important Elements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Block Label: F</a:t>
            </a:r>
            <a:r>
              <a:rPr lang="en-US" altLang="zh-CN" sz="2000" dirty="0">
                <a:latin typeface="Helvetica" pitchFamily="2" charset="0"/>
              </a:rPr>
              <a:t>A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Input label: A, B, C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Output label: Sum(s), Carry(c)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C86870-46F0-331D-33AB-EFF9062817FD}"/>
              </a:ext>
            </a:extLst>
          </p:cNvPr>
          <p:cNvSpPr txBox="1"/>
          <p:nvPr/>
        </p:nvSpPr>
        <p:spPr>
          <a:xfrm>
            <a:off x="2501079" y="5581490"/>
            <a:ext cx="201579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latin typeface="Helvetica" pitchFamily="2" charset="0"/>
              </a:rPr>
              <a:t>Inner Structure:</a:t>
            </a:r>
            <a:endParaRPr lang="en-US" altLang="zh-CN" sz="2000" dirty="0">
              <a:latin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BD2E5C-FA76-3F84-51E5-8155B5FA0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668" y="4938614"/>
            <a:ext cx="3949700" cy="1752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29D352-46FC-CEE0-2AED-608054673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09" y="1754200"/>
            <a:ext cx="3544140" cy="13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07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Carry Ripple adder (N bits)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4BF5BC5-667E-F347-2BDB-8A0B6FD9519E}"/>
              </a:ext>
            </a:extLst>
          </p:cNvPr>
          <p:cNvSpPr txBox="1"/>
          <p:nvPr/>
        </p:nvSpPr>
        <p:spPr>
          <a:xfrm>
            <a:off x="1058334" y="3867358"/>
            <a:ext cx="6228796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latin typeface="Helvetica" pitchFamily="2" charset="0"/>
              </a:rPr>
              <a:t>Important Elements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2000" dirty="0">
              <a:latin typeface="Helvetica" pitchFamily="2" charset="0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Block Label:</a:t>
            </a:r>
            <a:r>
              <a:rPr lang="en-US" altLang="zh-CN" sz="2000" dirty="0">
                <a:latin typeface="Helvetica" pitchFamily="2" charset="0"/>
              </a:rPr>
              <a:t> N-bit adder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Input label: A(a0, a1,…), B(b0,b1,…), ci(1 bit)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dirty="0">
                <a:latin typeface="Helvetica" pitchFamily="2" charset="0"/>
              </a:rPr>
              <a:t>	(You can use </a:t>
            </a:r>
            <a:r>
              <a:rPr lang="en-US" altLang="zh-CN" sz="2000" b="1" dirty="0">
                <a:latin typeface="Helvetica" pitchFamily="2" charset="0"/>
              </a:rPr>
              <a:t>bus</a:t>
            </a:r>
            <a:r>
              <a:rPr lang="en-US" altLang="zh-CN" sz="2000" dirty="0">
                <a:latin typeface="Helvetica" pitchFamily="2" charset="0"/>
              </a:rPr>
              <a:t> here)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latin typeface="Helvetica" pitchFamily="2" charset="0"/>
              </a:rPr>
              <a:t>Output label: S (s0, s1,…), </a:t>
            </a:r>
            <a:r>
              <a:rPr lang="en-US" altLang="zh-CN" sz="2000" dirty="0" err="1">
                <a:latin typeface="Helvetica" pitchFamily="2" charset="0"/>
              </a:rPr>
              <a:t>Cout</a:t>
            </a:r>
            <a:r>
              <a:rPr lang="en-US" altLang="zh-CN" sz="2000" dirty="0">
                <a:latin typeface="Helvetica" pitchFamily="2" charset="0"/>
              </a:rPr>
              <a:t> (1 bit)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F2D068-AE9E-051B-B5AE-9FE224C1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99" y="1617316"/>
            <a:ext cx="7772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974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655331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latin typeface="Helvetica" pitchFamily="2" charset="0"/>
              </a:rPr>
              <a:t>Two’s complement Subtractor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 (N-bits)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1FE749-004F-D505-63EF-EFD3A570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693" y="2603115"/>
            <a:ext cx="5883067" cy="23573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DD7C27-0A7F-AF8F-719B-D03C4D76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77" y="1762869"/>
            <a:ext cx="6718300" cy="31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37C798-C841-C9A8-F9F8-EF680D1B0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61" y="2452023"/>
            <a:ext cx="2946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03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4">
            <a:extLst>
              <a:ext uri="{FF2B5EF4-FFF2-40B4-BE49-F238E27FC236}">
                <a16:creationId xmlns:a16="http://schemas.microsoft.com/office/drawing/2014/main" id="{721329B2-CFA9-CD40-AEC0-4EBB9773C5D0}"/>
              </a:ext>
            </a:extLst>
          </p:cNvPr>
          <p:cNvSpPr/>
          <p:nvPr/>
        </p:nvSpPr>
        <p:spPr>
          <a:xfrm>
            <a:off x="11625943" y="0"/>
            <a:ext cx="566057" cy="6858000"/>
          </a:xfrm>
          <a:prstGeom prst="rect">
            <a:avLst/>
          </a:prstGeom>
          <a:solidFill>
            <a:srgbClr val="FED4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文本占位符 1">
            <a:extLst>
              <a:ext uri="{FF2B5EF4-FFF2-40B4-BE49-F238E27FC236}">
                <a16:creationId xmlns:a16="http://schemas.microsoft.com/office/drawing/2014/main" id="{9512DCE2-2C4B-52B2-549E-BF3F29821F15}"/>
              </a:ext>
            </a:extLst>
          </p:cNvPr>
          <p:cNvSpPr txBox="1">
            <a:spLocks/>
          </p:cNvSpPr>
          <p:nvPr/>
        </p:nvSpPr>
        <p:spPr>
          <a:xfrm>
            <a:off x="346961" y="426963"/>
            <a:ext cx="10691694" cy="59848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Helvetica" pitchFamily="2" charset="0"/>
                <a:ea typeface="Microsoft YaHei" panose="020B0503020204020204" pitchFamily="34" charset="-122"/>
                <a:cs typeface="+mn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 pitchFamily="2" charset="0"/>
                <a:ea typeface="+mn-ea"/>
                <a:cs typeface="+mn-cs"/>
                <a:sym typeface="Calibri"/>
              </a:defRPr>
            </a:lvl5pPr>
            <a:lvl6pPr marL="122428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127000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131572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13614400" marR="0" indent="-9956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kumimoji="1" lang="en-US" altLang="zh-CN" dirty="0">
                <a:solidFill>
                  <a:srgbClr val="FFD400"/>
                </a:solidFill>
              </a:rPr>
              <a:t>Combinational Circuit</a:t>
            </a:r>
            <a:endParaRPr kumimoji="1" lang="zh-CN" altLang="en-US" dirty="0">
              <a:solidFill>
                <a:srgbClr val="FFD400"/>
              </a:solidFill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DD5C3219-D08B-5131-9DD7-DB5FDF03FB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74CAA22-EAD9-ED40-9C14-C4771866EF40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67AD7F-B5E1-3D3D-2950-739141C5C1EC}"/>
              </a:ext>
            </a:extLst>
          </p:cNvPr>
          <p:cNvSpPr txBox="1"/>
          <p:nvPr/>
        </p:nvSpPr>
        <p:spPr>
          <a:xfrm>
            <a:off x="840259" y="994674"/>
            <a:ext cx="42803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Calibri"/>
              </a:rPr>
              <a:t>ALU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0524A1-58F8-5A0E-DD17-DDFD63FB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59" y="1636417"/>
            <a:ext cx="7080097" cy="43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412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自定义 4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F5CD00"/>
      </a:accent1>
      <a:accent2>
        <a:srgbClr val="3F403F"/>
      </a:accent2>
      <a:accent3>
        <a:srgbClr val="DC6D23"/>
      </a:accent3>
      <a:accent4>
        <a:srgbClr val="AA1B10"/>
      </a:accent4>
      <a:accent5>
        <a:srgbClr val="4A5691"/>
      </a:accent5>
      <a:accent6>
        <a:srgbClr val="D5D5D5"/>
      </a:accent6>
      <a:hlink>
        <a:srgbClr val="FFD478"/>
      </a:hlink>
      <a:folHlink>
        <a:srgbClr val="A9A9A9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C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5596</TotalTime>
  <Words>734</Words>
  <Application>Microsoft Macintosh PowerPoint</Application>
  <PresentationFormat>宽屏</PresentationFormat>
  <Paragraphs>200</Paragraphs>
  <Slides>36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Microsoft YaHei</vt:lpstr>
      <vt:lpstr>Arial</vt:lpstr>
      <vt:lpstr>Calibri</vt:lpstr>
      <vt:lpstr>Helvetica</vt:lpstr>
      <vt:lpstr>Lato</vt:lpstr>
      <vt:lpstr>Lucida Grande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HP</dc:creator>
  <cp:lastModifiedBy>闻越 李</cp:lastModifiedBy>
  <cp:revision>306</cp:revision>
  <dcterms:modified xsi:type="dcterms:W3CDTF">2024-06-18T12:49:41Z</dcterms:modified>
</cp:coreProperties>
</file>